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129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0" y="-1097280"/>
            <a:ext cx="4572000" cy="6400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0" b="1" dirty="0">
                <a:solidFill>
                  <a:srgbClr val="065A82">
                    <a:alpha val="5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36000" dirty="0"/>
          </a:p>
        </p:txBody>
      </p:sp>
      <p:sp>
        <p:nvSpPr>
          <p:cNvPr id="3" name="Text 1"/>
          <p:cNvSpPr/>
          <p:nvPr/>
        </p:nvSpPr>
        <p:spPr>
          <a:xfrm>
            <a:off x="640080" y="118872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03  /  mbX Pro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40080" y="160020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DADA2 Parameter Finder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640080" y="260604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Picking four numbers — using the data, not a guess.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640080" y="4160520"/>
            <a:ext cx="1371600" cy="36576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429768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Beta release  ·  University talk  ·  mbX Pro 1.5.0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4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FILTER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11480" y="1051560"/>
            <a:ext cx="868680" cy="86868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11480" y="1051560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417320" y="10515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three quality cutoffs.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548640" y="1828800"/>
            <a:ext cx="260604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" y="1965960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≥ 0.80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640080" y="274320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Pair-pass rate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85800" y="3108960"/>
            <a:ext cx="233172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fraction of pairs whose forward AND reverse both survive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383280" y="1828800"/>
            <a:ext cx="260604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474720" y="1965960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≥ 0.90</a:t>
            </a:r>
            <a:endParaRPr lang="en-US" sz="3800" dirty="0"/>
          </a:p>
        </p:txBody>
      </p:sp>
      <p:sp>
        <p:nvSpPr>
          <p:cNvPr id="13" name="Text 11"/>
          <p:cNvSpPr/>
          <p:nvPr/>
        </p:nvSpPr>
        <p:spPr>
          <a:xfrm>
            <a:off x="3474720" y="274320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Forward-pass rate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520440" y="3108960"/>
            <a:ext cx="233172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 reads should be the best part of the run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217920" y="1828800"/>
            <a:ext cx="260604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309360" y="1965960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≥ 0.84</a:t>
            </a:r>
            <a:endParaRPr lang="en-US" sz="3800" dirty="0"/>
          </a:p>
        </p:txBody>
      </p:sp>
      <p:sp>
        <p:nvSpPr>
          <p:cNvPr id="17" name="Text 15"/>
          <p:cNvSpPr/>
          <p:nvPr/>
        </p:nvSpPr>
        <p:spPr>
          <a:xfrm>
            <a:off x="6309360" y="274320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Reverse-pass rate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355080" y="3108960"/>
            <a:ext cx="233172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 reads are systematically worse on Illumina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48640" y="4160520"/>
            <a:ext cx="8183880" cy="640080"/>
          </a:xfrm>
          <a:prstGeom prst="rect">
            <a:avLst/>
          </a:prstGeom>
          <a:solidFill>
            <a:srgbClr val="EAF2F8"/>
          </a:solidFill>
          <a:ln w="12700">
            <a:solidFill>
              <a:srgbClr val="065A82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40080" y="420624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</a:t>
            </a:r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forward-cut + reverse-cut ≥ insert-length + 12   </a:t>
            </a:r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(the minimum merge overlap DADA2 needs to stitch the pair back together)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65760" y="480060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mbX Pro 1.5.0  ·  Step 3 — DADA2 Parameter Finder  ·  10/15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4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WINNER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11480" y="1051560"/>
            <a:ext cx="868680" cy="86868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11480" y="1051560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417320" y="10515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the candidate. Write it out.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48640" y="1874520"/>
            <a:ext cx="4206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Tie-breakers, in order: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2240280"/>
            <a:ext cx="320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68680" y="224028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Longest total trimmed length (within 1 bp slack)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2651760"/>
            <a:ext cx="320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68680" y="265176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Highest pair-pass rate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48640" y="3063240"/>
            <a:ext cx="320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868680" y="306324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balanced forward/reverse (asymmetric cuts bias overlap)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48640" y="3474720"/>
            <a:ext cx="320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68680" y="347472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Longest overlap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937760" y="1874520"/>
            <a:ext cx="384048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074920" y="19659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dada2_parameters.txt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074920" y="2286000"/>
            <a:ext cx="36576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--p-trim-left-f      19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--p-trim-left-r      20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--p-trunc-len-f     240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--p-trunc-len-r     180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PAIR_PASS_RATE      0.86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FORWARD_PASS_RATE   0.94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REVERSE_PASS_RATE   0.89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INSERT_LENGTH_USED  253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365760" y="480060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mbX Pro 1.5.0  ·  Step 3 — DADA2 Parameter Finder  ·  11/15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4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DEFAULTS — AND WHY THEY ARE WHAT THEY 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numbers are not arbitrary.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8321040" cy="283464"/>
          </a:xfrm>
          <a:prstGeom prst="rect">
            <a:avLst/>
          </a:prstGeom>
          <a:solidFill>
            <a:srgbClr val="21295C"/>
          </a:solidFill>
          <a:ln w="12700">
            <a:solidFill>
              <a:srgbClr val="21295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66928" y="1143000"/>
            <a:ext cx="274320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493008" y="1143000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230368" y="1143000"/>
            <a:ext cx="34747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1426464"/>
            <a:ext cx="8321040" cy="28346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66928" y="1426464"/>
            <a:ext cx="274320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Reads sampled / sample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493008" y="1426464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1,000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5230368" y="1426464"/>
            <a:ext cx="34747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Estimates EE within ~1 %, finishes in seconds.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457200" y="1709928"/>
            <a:ext cx="8321040" cy="283464"/>
          </a:xfrm>
          <a:prstGeom prst="rect">
            <a:avLst/>
          </a:prstGeom>
          <a:solidFill>
            <a:srgbClr val="EAF2F8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1709928"/>
            <a:ext cx="274320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Pairs used for insert est.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3493008" y="1709928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2,500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5230368" y="1709928"/>
            <a:ext cx="34747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Enough for a clean P99 of insert length.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57200" y="1993392"/>
            <a:ext cx="8321040" cy="28346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66928" y="1993392"/>
            <a:ext cx="274320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k-mer seed size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3493008" y="1993392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13 bp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5230368" y="1993392"/>
            <a:ext cx="34747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 (~1 hit / 67 Mb by chance), error-robust.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57200" y="2276856"/>
            <a:ext cx="8321040" cy="283464"/>
          </a:xfrm>
          <a:prstGeom prst="rect">
            <a:avLst/>
          </a:prstGeom>
          <a:solidFill>
            <a:srgbClr val="EAF2F8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66928" y="2276856"/>
            <a:ext cx="274320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Insert-overlap identity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3493008" y="2276856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≥ 90 %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5230368" y="2276856"/>
            <a:ext cx="34747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cut for paired merge tools (vsearch, fastp, PEAR).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57200" y="2560320"/>
            <a:ext cx="8321040" cy="28346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66928" y="2560320"/>
            <a:ext cx="274320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Insert length used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3493008" y="2560320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P99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5230368" y="2560320"/>
            <a:ext cx="34747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Covers nearly every real fragment; ignores chimera tails.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457200" y="2843784"/>
            <a:ext cx="8321040" cy="283464"/>
          </a:xfrm>
          <a:prstGeom prst="rect">
            <a:avLst/>
          </a:prstGeom>
          <a:solidFill>
            <a:srgbClr val="EAF2F8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66928" y="2843784"/>
            <a:ext cx="274320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 trim-left (no primer)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3493008" y="2843784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20 bp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5230368" y="2843784"/>
            <a:ext cx="34747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Median 16S primer length; harmless over-trim if shorter.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457200" y="3127248"/>
            <a:ext cx="8321040" cy="28346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66928" y="3127248"/>
            <a:ext cx="274320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 match tolerance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3493008" y="3127248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≤ 15 % mismatch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5230368" y="3127248"/>
            <a:ext cx="34747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IUPAC-aware; absorbs a couple of sequencing errors.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57200" y="3410712"/>
            <a:ext cx="8321040" cy="283464"/>
          </a:xfrm>
          <a:prstGeom prst="rect">
            <a:avLst/>
          </a:prstGeom>
          <a:solidFill>
            <a:srgbClr val="EAF2F8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66928" y="3410712"/>
            <a:ext cx="274320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max-ee (EE cap)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3493008" y="3410712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2.0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5230368" y="3410712"/>
            <a:ext cx="34747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DADA2 paper's own default — ≈ 2 wrong bases allowed.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457200" y="3694176"/>
            <a:ext cx="8321040" cy="28346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66928" y="3694176"/>
            <a:ext cx="274320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Pair-pass floor</a:t>
            </a:r>
            <a:endParaRPr lang="en-US" sz="1050" dirty="0"/>
          </a:p>
        </p:txBody>
      </p:sp>
      <p:sp>
        <p:nvSpPr>
          <p:cNvPr id="43" name="Text 41"/>
          <p:cNvSpPr/>
          <p:nvPr/>
        </p:nvSpPr>
        <p:spPr>
          <a:xfrm>
            <a:off x="3493008" y="3694176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0.80</a:t>
            </a:r>
            <a:endParaRPr lang="en-US" sz="1050" dirty="0"/>
          </a:p>
        </p:txBody>
      </p:sp>
      <p:sp>
        <p:nvSpPr>
          <p:cNvPr id="44" name="Text 42"/>
          <p:cNvSpPr/>
          <p:nvPr/>
        </p:nvSpPr>
        <p:spPr>
          <a:xfrm>
            <a:off x="5230368" y="3694176"/>
            <a:ext cx="34747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80 % survivors means we're throwing away a quarter of data.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457200" y="3977640"/>
            <a:ext cx="8321040" cy="283464"/>
          </a:xfrm>
          <a:prstGeom prst="rect">
            <a:avLst/>
          </a:prstGeom>
          <a:solidFill>
            <a:srgbClr val="EAF2F8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66928" y="3977640"/>
            <a:ext cx="274320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Forward-pass floor</a:t>
            </a:r>
            <a:endParaRPr lang="en-US" sz="1050" dirty="0"/>
          </a:p>
        </p:txBody>
      </p:sp>
      <p:sp>
        <p:nvSpPr>
          <p:cNvPr id="47" name="Text 45"/>
          <p:cNvSpPr/>
          <p:nvPr/>
        </p:nvSpPr>
        <p:spPr>
          <a:xfrm>
            <a:off x="3493008" y="3977640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0.90</a:t>
            </a:r>
            <a:endParaRPr lang="en-US" sz="1050" dirty="0"/>
          </a:p>
        </p:txBody>
      </p:sp>
      <p:sp>
        <p:nvSpPr>
          <p:cNvPr id="48" name="Text 46"/>
          <p:cNvSpPr/>
          <p:nvPr/>
        </p:nvSpPr>
        <p:spPr>
          <a:xfrm>
            <a:off x="5230368" y="3977640"/>
            <a:ext cx="34747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Illumina forward reads should clear this on a healthy run.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457200" y="4261104"/>
            <a:ext cx="8321040" cy="28346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566928" y="4261104"/>
            <a:ext cx="274320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Reverse-pass floor</a:t>
            </a:r>
            <a:endParaRPr lang="en-US" sz="1050" dirty="0"/>
          </a:p>
        </p:txBody>
      </p:sp>
      <p:sp>
        <p:nvSpPr>
          <p:cNvPr id="51" name="Text 49"/>
          <p:cNvSpPr/>
          <p:nvPr/>
        </p:nvSpPr>
        <p:spPr>
          <a:xfrm>
            <a:off x="3493008" y="4261104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0.84</a:t>
            </a:r>
            <a:endParaRPr lang="en-US" sz="1050" dirty="0"/>
          </a:p>
        </p:txBody>
      </p:sp>
      <p:sp>
        <p:nvSpPr>
          <p:cNvPr id="52" name="Text 50"/>
          <p:cNvSpPr/>
          <p:nvPr/>
        </p:nvSpPr>
        <p:spPr>
          <a:xfrm>
            <a:off x="5230368" y="4261104"/>
            <a:ext cx="34747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Lowest realistic floor for the noisier reverse read.</a:t>
            </a:r>
            <a:endParaRPr lang="en-US" sz="950" dirty="0"/>
          </a:p>
        </p:txBody>
      </p:sp>
      <p:sp>
        <p:nvSpPr>
          <p:cNvPr id="53" name="Shape 51"/>
          <p:cNvSpPr/>
          <p:nvPr/>
        </p:nvSpPr>
        <p:spPr>
          <a:xfrm>
            <a:off x="457200" y="4544568"/>
            <a:ext cx="8321040" cy="283464"/>
          </a:xfrm>
          <a:prstGeom prst="rect">
            <a:avLst/>
          </a:prstGeom>
          <a:solidFill>
            <a:srgbClr val="EAF2F8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566928" y="4544568"/>
            <a:ext cx="274320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 merge overlap</a:t>
            </a:r>
            <a:endParaRPr lang="en-US" sz="1050" dirty="0"/>
          </a:p>
        </p:txBody>
      </p:sp>
      <p:sp>
        <p:nvSpPr>
          <p:cNvPr id="55" name="Text 53"/>
          <p:cNvSpPr/>
          <p:nvPr/>
        </p:nvSpPr>
        <p:spPr>
          <a:xfrm>
            <a:off x="3493008" y="4544568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 bp</a:t>
            </a:r>
            <a:endParaRPr lang="en-US" sz="1050" dirty="0"/>
          </a:p>
        </p:txBody>
      </p:sp>
      <p:sp>
        <p:nvSpPr>
          <p:cNvPr id="56" name="Text 54"/>
          <p:cNvSpPr/>
          <p:nvPr/>
        </p:nvSpPr>
        <p:spPr>
          <a:xfrm>
            <a:off x="5230368" y="4544568"/>
            <a:ext cx="34747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DADA2's own default — below this, merge is ambiguous.</a:t>
            </a:r>
            <a:endParaRPr lang="en-US" sz="950" dirty="0"/>
          </a:p>
        </p:txBody>
      </p:sp>
      <p:sp>
        <p:nvSpPr>
          <p:cNvPr id="57" name="Text 55"/>
          <p:cNvSpPr/>
          <p:nvPr/>
        </p:nvSpPr>
        <p:spPr>
          <a:xfrm>
            <a:off x="365760" y="480060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mbX Pro 1.5.0  ·  Step 3 — DADA2 Parameter Finder  ·  12/15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4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FALLBACKS — AND WHY THEY EXIST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always return a recommendation. We never hide it.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280160"/>
            <a:ext cx="83210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280160"/>
            <a:ext cx="91440" cy="56692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1325880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trim-left = 20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474720" y="1325880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primer flag · Step 0 said UNKNOWN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080760" y="1325880"/>
            <a:ext cx="2697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Defensive: cutting nothing risks leaving primer in the data.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1938528"/>
            <a:ext cx="83210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" y="1938528"/>
            <a:ext cx="91440" cy="56692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1984248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trim-left = 0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474720" y="1984248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0 said TRIMMED (primer already gone)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080760" y="1984248"/>
            <a:ext cx="2697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Trimming 20 bp off an already-trimmed read deletes real biology.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57200" y="2596896"/>
            <a:ext cx="83210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57200" y="2596896"/>
            <a:ext cx="91440" cy="56692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85800" y="2642616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 --amplicon-length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474720" y="2642616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supplied the length manually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080760" y="2642616"/>
            <a:ext cx="2697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Overlap-based estimation needs the reads to actually overlap.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57200" y="3255264"/>
            <a:ext cx="83210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57200" y="3255264"/>
            <a:ext cx="91440" cy="56692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85800" y="3300984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Relax to pair-pass only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474720" y="3300984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candidate clears all 3 pass-rate floors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080760" y="3300984"/>
            <a:ext cx="2697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the 80 % global cutoff; let the per-side floors slide.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57200" y="3913632"/>
            <a:ext cx="83210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57200" y="3913632"/>
            <a:ext cx="91440" cy="56692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85800" y="3959352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Any candidate w/ overlap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474720" y="3959352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 the relaxed filter is empty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080760" y="3959352"/>
            <a:ext cx="2697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Last resort. Returns something the user can inspect, never aborts.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57200" y="1005840"/>
            <a:ext cx="8321040" cy="256032"/>
          </a:xfrm>
          <a:prstGeom prst="rect">
            <a:avLst/>
          </a:prstGeom>
          <a:solidFill>
            <a:srgbClr val="21295C"/>
          </a:solidFill>
          <a:ln w="12700">
            <a:solidFill>
              <a:srgbClr val="21295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85800" y="100584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FALLBACK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3474720" y="100584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IT TRIGGERS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6080760" y="1005840"/>
            <a:ext cx="2697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EXISTS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457200" y="4480560"/>
            <a:ext cx="8321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fallback is logged to the output file under fallback_reasons. Nothing silent.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365760" y="480060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mbX Pro 1.5.0  ·  Step 3 — DADA2 Parameter Finder  ·  13/15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2129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-182880" y="457200"/>
            <a:ext cx="5943600" cy="5486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0" b="1" dirty="0">
                <a:solidFill>
                  <a:srgbClr val="065A82">
                    <a:alpha val="50000"/>
                  </a:srgb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EE</a:t>
            </a:r>
            <a:endParaRPr lang="en-US" sz="36000" dirty="0"/>
          </a:p>
        </p:txBody>
      </p:sp>
      <p:sp>
        <p:nvSpPr>
          <p:cNvPr id="3" name="Text 1"/>
          <p:cNvSpPr/>
          <p:nvPr/>
        </p:nvSpPr>
        <p:spPr>
          <a:xfrm>
            <a:off x="4572000" y="9144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0" y="1280160"/>
            <a:ext cx="4114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data picks its own cuts.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0" y="2331720"/>
            <a:ext cx="41148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Figure out the real insert length from the reads.  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 each read until the expected error gets too high.  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the cut that keeps the most reads while still leaving enough overlap to merge.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0" y="4114800"/>
            <a:ext cx="914400" cy="36576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0" y="4206240"/>
            <a:ext cx="41148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logic a careful bioinformatician would apply by hand — made reproducible, defensible, and ~60× faster.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4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 &amp; FURTHER READING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Code, paper, files.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28016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31520" y="137160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Algorithm code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169164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11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scripts/mbx_dada2_parameter_finder.sh</a:t>
            </a:r>
            <a:endParaRPr lang="en-US" sz="11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1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scripts/create_dada2_parameters_txt.sh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48640" y="2514600"/>
            <a:ext cx="82296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731520" y="260604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DADA2 paper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288036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Callahan et al. (2016). DADA2: high-resolution sample inference from Illumina amplicon data. Nature Methods 13, 581–583.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347472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731520" y="356616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Companion files in this folder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" y="388620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README.md</a:t>
            </a:r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— one-page handout that mirrors what I said.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3_dada2_parm_finder.html</a:t>
            </a:r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— same content, with copy buttons on every code block.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65760" y="480060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mbX Pro 1.5.0  ·  Step 3 — DADA2 Parameter Finder  ·  15/15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4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STEP EXISTS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Sequencing reads are not perfect.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48640" y="1143000"/>
            <a:ext cx="438912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base in every read comes with a </a:t>
            </a:r>
            <a:pPr indent="0" marL="0">
              <a:buNone/>
            </a:pPr>
            <a:r>
              <a:rPr lang="en-US" sz="14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Phred quality score </a:t>
            </a:r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a 0–40 confidence number from the sequencer. Quality drops near the back of the read, faster on the reverse than the forward.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2697480"/>
            <a:ext cx="43891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Trim too aggressively → we lose real biology and the reads stop overlapping.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3383280"/>
            <a:ext cx="43891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Trim too lightly → noise stays in, the species list inflates with junk.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406908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step's job is the sweet spot.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212080" y="1097280"/>
            <a:ext cx="352044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5349240" y="118872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quality drops as it goes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349240" y="155448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 read Q-score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349240" y="1801368"/>
            <a:ext cx="566928" cy="27432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916168" y="1801368"/>
            <a:ext cx="566928" cy="274320"/>
          </a:xfrm>
          <a:prstGeom prst="rect">
            <a:avLst/>
          </a:prstGeom>
          <a:solidFill>
            <a:srgbClr val="2A8AA7"/>
          </a:solidFill>
          <a:ln w="12700">
            <a:solidFill>
              <a:srgbClr val="2A8AA7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483096" y="1801368"/>
            <a:ext cx="548640" cy="274320"/>
          </a:xfrm>
          <a:prstGeom prst="rect">
            <a:avLst/>
          </a:prstGeom>
          <a:solidFill>
            <a:srgbClr val="55ACC2"/>
          </a:solidFill>
          <a:ln w="12700">
            <a:solidFill>
              <a:srgbClr val="55ACC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031736" y="1801368"/>
            <a:ext cx="502920" cy="274320"/>
          </a:xfrm>
          <a:prstGeom prst="rect">
            <a:avLst/>
          </a:prstGeom>
          <a:solidFill>
            <a:srgbClr val="85C5D5"/>
          </a:solidFill>
          <a:ln w="12700">
            <a:solidFill>
              <a:srgbClr val="85C5D5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7534656" y="1801368"/>
            <a:ext cx="457200" cy="274320"/>
          </a:xfrm>
          <a:prstGeom prst="rect">
            <a:avLst/>
          </a:prstGeom>
          <a:solidFill>
            <a:srgbClr val="BFD9E4"/>
          </a:solidFill>
          <a:ln w="12700">
            <a:solidFill>
              <a:srgbClr val="BFD9E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349240" y="224028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 read Q-score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349240" y="2487168"/>
            <a:ext cx="502920" cy="27432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852160" y="2487168"/>
            <a:ext cx="502920" cy="274320"/>
          </a:xfrm>
          <a:prstGeom prst="rect">
            <a:avLst/>
          </a:prstGeom>
          <a:solidFill>
            <a:srgbClr val="55ACC2"/>
          </a:solidFill>
          <a:ln w="12700">
            <a:solidFill>
              <a:srgbClr val="55ACC2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355080" y="2487168"/>
            <a:ext cx="457200" cy="274320"/>
          </a:xfrm>
          <a:prstGeom prst="rect">
            <a:avLst/>
          </a:prstGeom>
          <a:solidFill>
            <a:srgbClr val="85C5D5"/>
          </a:solidFill>
          <a:ln w="12700">
            <a:solidFill>
              <a:srgbClr val="85C5D5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812280" y="2487168"/>
            <a:ext cx="411480" cy="274320"/>
          </a:xfrm>
          <a:prstGeom prst="rect">
            <a:avLst/>
          </a:prstGeom>
          <a:solidFill>
            <a:srgbClr val="BFD9E4"/>
          </a:solidFill>
          <a:ln w="12700">
            <a:solidFill>
              <a:srgbClr val="BFD9E4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223760" y="2487168"/>
            <a:ext cx="320040" cy="274320"/>
          </a:xfrm>
          <a:prstGeom prst="rect">
            <a:avLst/>
          </a:prstGeom>
          <a:solidFill>
            <a:srgbClr val="DCE7EE"/>
          </a:solidFill>
          <a:ln w="12700">
            <a:solidFill>
              <a:srgbClr val="DCE7E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349240" y="283464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position along the read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349240" y="3246120"/>
            <a:ext cx="3246120" cy="1097280"/>
          </a:xfrm>
          <a:prstGeom prst="rect">
            <a:avLst/>
          </a:prstGeom>
          <a:solidFill>
            <a:srgbClr val="EAF2F8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40680" y="32918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goal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440680" y="3611880"/>
            <a:ext cx="31546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four numbers — two trims (front) and two truncations (back) — that maximise survivors while still letting the pairs merge.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65760" y="480060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mbX Pro 1.5.0  ·  Step 3 — DADA2 Parameter Finder  ·  2/15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4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GOAL — IN ONE TABLE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numbers. That's the whole job.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280160"/>
            <a:ext cx="397764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31520" y="1417320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--p-trim-left-f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731520" y="1874520"/>
            <a:ext cx="37033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many bases to chop off the FRONT of the forward read.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2377440"/>
            <a:ext cx="370332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 (synthetic anchor, not biology)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663440" y="1280160"/>
            <a:ext cx="397764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846320" y="1417320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--p-trim-left-r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4846320" y="1874520"/>
            <a:ext cx="37033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— for the FRONT of the reverse read.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846320" y="2377440"/>
            <a:ext cx="370332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 (synthetic anchor, not biology)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548640" y="2880360"/>
            <a:ext cx="397764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731520" y="3017520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--p-trunc-len-f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731520" y="3474720"/>
            <a:ext cx="37033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to STOP reading the forward read (cut the noisy tail).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31520" y="3977640"/>
            <a:ext cx="370332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back of the read where quality dies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663440" y="2880360"/>
            <a:ext cx="397764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846320" y="3017520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--p-trunc-len-r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4846320" y="3474720"/>
            <a:ext cx="37033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— for the back of the reverse read.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846320" y="3977640"/>
            <a:ext cx="370332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back of the read where quality dies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65760" y="480060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mbX Pro 1.5.0  ·  Step 3 — DADA2 Parameter Finder  ·  3/15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4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11480" y="1051560"/>
            <a:ext cx="868680" cy="86868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11480" y="1051560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417320" y="10515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the QIIME2 artifact.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417320" y="182880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</a:t>
            </a:r>
            <a:pPr indent="0" marL="0">
              <a:buNone/>
            </a:pPr>
            <a:r>
              <a:rPr lang="en-US" sz="14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.qza file</a:t>
            </a:r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(the QIIME2 output)</a:t>
            </a:r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is just a zip archive — rename it </a:t>
            </a:r>
            <a:pPr indent="0" marL="0"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.zip</a:t>
            </a:r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and Finder would happily unzip it.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2788920"/>
            <a:ext cx="402336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731520" y="290779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metadata.yaml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31520" y="324612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Confirms this really is a paired-end demultiplexed file (reads already split by sample).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709160" y="2788920"/>
            <a:ext cx="402336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892040" y="290779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65A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data/MANIFEST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92040" y="324612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tiny table: for every sample, which FASTQ inside is the forward read and which is the reverse.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65760" y="480060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mbX Pro 1.5.0  ·  Step 3 — DADA2 Parameter Finder  ·  4/15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4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11480" y="1051560"/>
            <a:ext cx="868680" cy="86868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11480" y="1051560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417320" y="10515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Sub-sample the reads.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417320" y="1783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runs have hundreds of millions of reads. We don't need them all.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2468880"/>
            <a:ext cx="260604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40080" y="2606040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1,000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640080" y="338328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pairs per sample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85800" y="3749040"/>
            <a:ext cx="2331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enough to estimate every distribution we care about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383280" y="2468880"/>
            <a:ext cx="260604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474720" y="2606040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Phred + 33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3474720" y="338328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FASTQ quality encoding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520440" y="3749040"/>
            <a:ext cx="2331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decoded into integers (! = 0, I = 40)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217920" y="2468880"/>
            <a:ext cx="260604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309360" y="2606040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1 min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6309360" y="338328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end-to-end on a laptop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355080" y="3749040"/>
            <a:ext cx="2331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 enough to be invisible in the pipeline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65760" y="480060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mbX Pro 1.5.0  ·  Step 3 — DADA2 Parameter Finder  ·  5/15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4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THE CLEVER PART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11480" y="1051560"/>
            <a:ext cx="868680" cy="86868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11480" y="1051560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417320" y="10515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Figure out the biological insert length.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417320" y="182880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need to know the </a:t>
            </a:r>
            <a:pPr indent="0" marL="0">
              <a:buNone/>
            </a:pPr>
            <a:r>
              <a:rPr lang="en-US" sz="13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insert length</a:t>
            </a:r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(the real DNA between the two primers)</a:t>
            </a:r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for 16S V4 it's about 253 bases, but every primer pair gives a different answer.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2724912"/>
            <a:ext cx="164592" cy="164592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65176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Flip the reverse read into its reverse complement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22960" y="28346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(the same molecule read the other way)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548640" y="3227832"/>
            <a:ext cx="164592" cy="164592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315468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shared 13-letter windows — seed-and-extend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22960" y="333756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(the same shortcut BLAST uses)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548640" y="3730752"/>
            <a:ext cx="164592" cy="164592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365760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 matches with ≥ 90 % identity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22960" y="384048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(below this the alignment is spurious)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548640" y="4233672"/>
            <a:ext cx="164592" cy="164592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2960" y="416052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the 99th percentile of cleaned lengths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22960" y="434340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(covers almost every real fragment)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5852160" y="2743200"/>
            <a:ext cx="2880360" cy="1965960"/>
          </a:xfrm>
          <a:prstGeom prst="rect">
            <a:avLst/>
          </a:prstGeom>
          <a:solidFill>
            <a:srgbClr val="EAF2F8"/>
          </a:solidFill>
          <a:ln w="12700">
            <a:solidFill>
              <a:srgbClr val="065A82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5989320" y="2834640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Done on ~2,500 pairs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989320" y="3108960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INSERT_SAMPLE_PAIRS = 2,500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989320" y="3474720"/>
            <a:ext cx="26517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Outliers removed via the inter-quartile-range rule (a standard statistical outlier filter).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65760" y="480060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mbX Pro 1.5.0  ·  Step 3 — DADA2 Parameter Finder  ·  6/15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4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11480" y="1051560"/>
            <a:ext cx="868680" cy="86868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11480" y="1051560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417320" y="10515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Decide where to chop off the primer.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548640" y="1828800"/>
            <a:ext cx="4023360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731520" y="19202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 is known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31520" y="22402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(supplied by user, or detected by Step 0)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31520" y="2651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trim-left = primer length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31520" y="310896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Also reports the percentage of reads where that primer actually matched (IUPAC-aware — Y matches C and T, N matches anything — and tolerates ≤ 15 % mismatch).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828800"/>
            <a:ext cx="4023360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892040" y="19202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 is unknown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892040" y="22402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(no flag from user and Step 0 said UNKNOWN)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892040" y="2651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trim-left = 20 bases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310896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defensive default. Most 16S primers are 18–22 bases, so 20 is harmless if the primer was shorter, protective if it was longer.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48640" y="44348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(There is also a third path: if Step 0 reports TRIMMED — primer already removed — trim-left = 0.)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65760" y="480060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mbX Pro 1.5.0  ·  Step 3 — DADA2 Parameter Finder  ·  7/15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4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HEART OF THE ALGORITHM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11480" y="1051560"/>
            <a:ext cx="868680" cy="86868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11480" y="1051560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417320" y="10515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 every read, base by base.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417320" y="17830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what replaces "stare at the quality plot and guess where to cut."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2331720"/>
            <a:ext cx="4023360" cy="1417320"/>
          </a:xfrm>
          <a:prstGeom prst="rect">
            <a:avLst/>
          </a:prstGeom>
          <a:solidFill>
            <a:srgbClr val="EAF2F8"/>
          </a:solidFill>
          <a:ln w="12700">
            <a:solidFill>
              <a:srgbClr val="065A82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731520" y="239572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error at position p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2670048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1295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EE = Σ 10^(−Q / 10)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731520" y="315468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literally the probability the sequencer got each base wrong — the definition of Phred.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2331720"/>
            <a:ext cx="402336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892040" y="239572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each read: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892040" y="2670048"/>
            <a:ext cx="365760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at trim-left, walk one base at a time.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Accumulate EE.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 the furthest p where EE ≤ 2.0.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That's how far this read can survive DADA2's filter.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it for forward and reverse — separately.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48640" y="4023360"/>
            <a:ext cx="402336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 reads are always worse on Illumina, so they have their own threshold (max_ee_r) and almost always a shorter survivor length.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65760" y="480060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mbX Pro 1.5.0  ·  Step 3 — DADA2 Parameter Finder  ·  8/15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4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 TRICK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11480" y="1051560"/>
            <a:ext cx="868680" cy="86868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11480" y="1051560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417320" y="10515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2-D suffix sum lookup.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417320" y="178308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every possible (forward-cut, reverse-cut) we want to know: </a:t>
            </a:r>
            <a:pPr indent="0" marL="0">
              <a:buNone/>
            </a:pPr>
            <a:r>
              <a:rPr lang="en-US" sz="1300" b="1" i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many of my read pairs survive both cuts?</a:t>
            </a:r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Naively that's millions of look-ups.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914400" y="2743200"/>
            <a:ext cx="292608" cy="292608"/>
          </a:xfrm>
          <a:prstGeom prst="rect">
            <a:avLst/>
          </a:prstGeom>
          <a:solidFill>
            <a:srgbClr val="1C7293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207008" y="2743200"/>
            <a:ext cx="292608" cy="292608"/>
          </a:xfrm>
          <a:prstGeom prst="rect">
            <a:avLst/>
          </a:prstGeom>
          <a:solidFill>
            <a:srgbClr val="1C7293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499616" y="2743200"/>
            <a:ext cx="292608" cy="292608"/>
          </a:xfrm>
          <a:prstGeom prst="rect">
            <a:avLst/>
          </a:prstGeom>
          <a:solidFill>
            <a:srgbClr val="065A82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792224" y="2743200"/>
            <a:ext cx="292608" cy="292608"/>
          </a:xfrm>
          <a:prstGeom prst="rect">
            <a:avLst/>
          </a:prstGeom>
          <a:solidFill>
            <a:srgbClr val="065A82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084832" y="2743200"/>
            <a:ext cx="292608" cy="292608"/>
          </a:xfrm>
          <a:prstGeom prst="rect">
            <a:avLst/>
          </a:prstGeom>
          <a:solidFill>
            <a:srgbClr val="065A82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377440" y="2743200"/>
            <a:ext cx="292608" cy="292608"/>
          </a:xfrm>
          <a:prstGeom prst="rect">
            <a:avLst/>
          </a:prstGeom>
          <a:solidFill>
            <a:srgbClr val="065A82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914400" y="3035808"/>
            <a:ext cx="292608" cy="292608"/>
          </a:xfrm>
          <a:prstGeom prst="rect">
            <a:avLst/>
          </a:prstGeom>
          <a:solidFill>
            <a:srgbClr val="1C7293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207008" y="3035808"/>
            <a:ext cx="292608" cy="292608"/>
          </a:xfrm>
          <a:prstGeom prst="rect">
            <a:avLst/>
          </a:prstGeom>
          <a:solidFill>
            <a:srgbClr val="1C7293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499616" y="3035808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792224" y="3035808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084832" y="3035808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377440" y="3035808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14400" y="3328416"/>
            <a:ext cx="292608" cy="292608"/>
          </a:xfrm>
          <a:prstGeom prst="rect">
            <a:avLst/>
          </a:prstGeom>
          <a:solidFill>
            <a:srgbClr val="065A82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207008" y="3328416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499616" y="3328416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792224" y="3328416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084832" y="3328416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377440" y="3328416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14400" y="3621024"/>
            <a:ext cx="292608" cy="292608"/>
          </a:xfrm>
          <a:prstGeom prst="rect">
            <a:avLst/>
          </a:prstGeom>
          <a:solidFill>
            <a:srgbClr val="065A82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207008" y="3621024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499616" y="3621024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792224" y="3621024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2084832" y="3621024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377440" y="3621024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14400" y="3913632"/>
            <a:ext cx="292608" cy="292608"/>
          </a:xfrm>
          <a:prstGeom prst="rect">
            <a:avLst/>
          </a:prstGeom>
          <a:solidFill>
            <a:srgbClr val="065A82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207008" y="3913632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499616" y="3913632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792224" y="3913632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2084832" y="3913632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2377440" y="3913632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914400" y="4206240"/>
            <a:ext cx="292608" cy="292608"/>
          </a:xfrm>
          <a:prstGeom prst="rect">
            <a:avLst/>
          </a:prstGeom>
          <a:solidFill>
            <a:srgbClr val="065A82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207008" y="4206240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499616" y="4206240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792224" y="4206240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2084832" y="4206240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2377440" y="4206240"/>
            <a:ext cx="292608" cy="292608"/>
          </a:xfrm>
          <a:prstGeom prst="rect">
            <a:avLst/>
          </a:prstGeom>
          <a:solidFill>
            <a:srgbClr val="BFD9E4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914400" y="2468880"/>
            <a:ext cx="175564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forward-cut →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-182880" y="3483864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reverse-cut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4206240" y="2743200"/>
            <a:ext cx="4572000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47" name="Text 45"/>
          <p:cNvSpPr/>
          <p:nvPr/>
        </p:nvSpPr>
        <p:spPr>
          <a:xfrm>
            <a:off x="4370832" y="2834640"/>
            <a:ext cx="4251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cell stores the survivor count for that cut-pair, pre-summed.</a:t>
            </a:r>
            <a:endParaRPr lang="en-US" sz="1200" dirty="0"/>
          </a:p>
        </p:txBody>
      </p:sp>
      <p:sp>
        <p:nvSpPr>
          <p:cNvPr id="48" name="Text 46"/>
          <p:cNvSpPr/>
          <p:nvPr/>
        </p:nvSpPr>
        <p:spPr>
          <a:xfrm>
            <a:off x="4370832" y="3520440"/>
            <a:ext cx="425196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Asking "how many pairs survive at f-cut = 240 and r-cut = 180?"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becomes one array access — instead of looping over every pair.</a:t>
            </a:r>
            <a:endParaRPr lang="en-US" sz="1200" dirty="0"/>
          </a:p>
        </p:txBody>
      </p:sp>
      <p:sp>
        <p:nvSpPr>
          <p:cNvPr id="49" name="Text 47"/>
          <p:cNvSpPr/>
          <p:nvPr/>
        </p:nvSpPr>
        <p:spPr>
          <a:xfrm>
            <a:off x="365760" y="480060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mbX Pro 1.5.0  ·  Step 3 — DADA2 Parameter Finder  ·  9/15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 3 -- DADA2 Parameter Finder</dc:title>
  <dc:subject>mbX Pro 1.5.0</dc:subject>
  <dc:creator>utsav lamichhane</dc:creator>
  <cp:lastModifiedBy>utsav lamichhane</cp:lastModifiedBy>
  <cp:revision>1</cp:revision>
  <dcterms:created xsi:type="dcterms:W3CDTF">2026-06-15T01:40:42Z</dcterms:created>
  <dcterms:modified xsi:type="dcterms:W3CDTF">2026-06-15T01:40:42Z</dcterms:modified>
</cp:coreProperties>
</file>